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/>
    <p:restoredTop sz="94624"/>
  </p:normalViewPr>
  <p:slideViewPr>
    <p:cSldViewPr snapToGrid="0" snapToObjects="1">
      <p:cViewPr varScale="1">
        <p:scale>
          <a:sx n="76" d="100"/>
          <a:sy n="76" d="100"/>
        </p:scale>
        <p:origin x="200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CCF8A9-12DE-8048-A43C-C85419D79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3AC2923-5F51-F043-AED1-B8C642DD5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2E3653-83A0-EC47-9E03-207A463D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87D41C-748D-2A4E-83FC-8F7872A5C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B91539-C6F6-524A-9C34-DE5CC1019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3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96C15C-5E99-B24F-AEAB-9C37FA1D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95AAD5-D1A8-3A46-A489-FEB97EE4E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87824D-7964-804E-A79C-E7DD8B324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F23017-4248-1146-B029-F48E804F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C3496A-6619-DC4D-BE5A-F1BD3116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56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4AD775E-068B-884D-8A94-C6A4D15468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04405E-0D61-7E40-AA8C-3B31DC581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C648B5-3DD5-734B-BF6E-C462D1AF4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019008-1376-2047-90F7-CB95F4690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E71082-FA0B-B04D-A7A5-265F752F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7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E1DF42-23AE-6742-9516-9E59A80C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309960-FE5E-4F42-81BC-43D6780B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AFE388-FA11-214A-A99F-DDDDC43A4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0D32A9-89A0-8E4D-8B82-ED2EB9179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8599D7-6FA9-294E-9A9B-65B78956C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54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DDEDB2-0CB6-E54C-A8FF-117409073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0C5B48-F519-1846-A40E-A283A03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227DCC-9B3D-2449-A4F3-3462EB915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85440E-C0E0-9443-A79D-18A2ED9BD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173139-A2F3-3D46-A89A-486C0DB62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37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E3A0D4-95CA-E44F-BEFD-8ACEC7A88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E79FF1-167A-054A-860C-DFB25AE8C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58DE0C-D8AD-5142-8065-48F88F2B9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93E510-B55F-6F45-BD3B-33A6C927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831690-BE4B-EE40-94D9-09F9F7AD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06F27B-DAD3-3647-BDC1-5CE405BE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68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087858-A307-4D41-A6BB-F7C848B62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D2B035-E402-0344-BD13-D3FEA8B23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449403-6097-C64A-A64E-EE1BC5E5E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EA5E23D-3F34-654D-9C0B-2806162AF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F1CA833-4EC5-D546-A1BE-D4CF11C1B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65D552C-8F8B-9E43-A1E9-B70FC10EE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F3248CB-4AD7-0746-980C-025D29E2D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E7003B7-CBFD-3E4F-8378-B6B8B44E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82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68D699-3549-E446-B3DD-4102A3167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BDE2F9D-7415-884B-BD63-4E022282C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24C368-26FE-A14E-A4B6-CBA38F642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E18A98B-67B7-F74D-AC00-1110F180E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49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5CD5246-F832-3B46-B5D2-12FB48226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1177751-71C4-B54D-9282-FB9D9E554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88200E-605A-D346-9A50-3D254C41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78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19300-AB55-A940-A63C-A6495C276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C8AD28-28AA-544E-B549-03CEF33FD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242728-7281-F948-81E0-1F65D93F8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105186-D226-5447-BAD9-F2E3CFF25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FCB348-5E62-504B-A43B-4F80AA9E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51500A-3C72-6B4E-BF5E-AF271C3B5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1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5224B-C5BE-974E-9131-5A19B51DB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9FB503A-D084-3F4D-B7B9-6F021EE7E3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6120A5-AF1F-2648-B837-F83FCB557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77D9FA-6F4B-5947-9ADB-E4A4AD236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CB9BEA-C4F5-C941-A978-4AABCA26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7BDD31-B35A-CA46-A8C6-3E0638F9E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9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ED77A-C153-0D49-8EBF-D2807C370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FB36B2-DB3C-5745-BBCA-F18335ECE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05FCC1-B861-934D-B5FA-0F15FFB45A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63366-426E-A44D-B7C4-12440115486F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5EDD08-886E-CD4D-8683-21FEAD790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6B6628-7047-EA4E-A012-3458574360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9ACA-A28E-CF41-BA12-FC56D62384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81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848" y="170080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8 </a:t>
            </a:r>
            <a:br>
              <a:rPr lang="en-US" dirty="0"/>
            </a:br>
            <a:r>
              <a:rPr lang="en-US" dirty="0"/>
              <a:t>Data structures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7648" y="3429000"/>
            <a:ext cx="6400800" cy="2736304"/>
          </a:xfrm>
        </p:spPr>
        <p:txBody>
          <a:bodyPr>
            <a:normAutofit/>
          </a:bodyPr>
          <a:lstStyle/>
          <a:p>
            <a:r>
              <a:rPr lang="en-US" dirty="0"/>
              <a:t>Computing platforms</a:t>
            </a:r>
          </a:p>
          <a:p>
            <a:r>
              <a:rPr lang="en-US" dirty="0"/>
              <a:t>Novosibirsk State University</a:t>
            </a:r>
            <a:br>
              <a:rPr lang="en-US" dirty="0"/>
            </a:br>
            <a:r>
              <a:rPr lang="en-US" dirty="0"/>
              <a:t>University of Hertfordshire</a:t>
            </a:r>
          </a:p>
          <a:p>
            <a:r>
              <a:rPr lang="en-US" dirty="0"/>
              <a:t>D. Irtegov, </a:t>
            </a:r>
            <a:r>
              <a:rPr lang="en-US" dirty="0" err="1"/>
              <a:t>A.Shafarenko</a:t>
            </a:r>
            <a:endParaRPr lang="en-US" dirty="0"/>
          </a:p>
          <a:p>
            <a:r>
              <a:rPr lang="en-US"/>
              <a:t>2018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859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AD6F1-3A72-E540-99FB-C65575F8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on stack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C8D8C0-3201-304B-B92E-965F7CC4A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not?</a:t>
            </a:r>
          </a:p>
          <a:p>
            <a:r>
              <a:rPr lang="en-US" dirty="0"/>
              <a:t>Just allocate enough space on stack by using </a:t>
            </a:r>
            <a:r>
              <a:rPr lang="en-US" dirty="0" err="1"/>
              <a:t>addsp</a:t>
            </a:r>
            <a:r>
              <a:rPr lang="en-US" dirty="0"/>
              <a:t> instruction</a:t>
            </a:r>
          </a:p>
          <a:p>
            <a:r>
              <a:rPr lang="en-US" dirty="0"/>
              <a:t>This way you can even allocate dynamic arrays </a:t>
            </a:r>
            <a:br>
              <a:rPr lang="en-US" dirty="0"/>
            </a:br>
            <a:r>
              <a:rPr lang="en-US" dirty="0"/>
              <a:t>(size defined at run time)</a:t>
            </a:r>
          </a:p>
          <a:p>
            <a:r>
              <a:rPr lang="en-US" dirty="0"/>
              <a:t>Use </a:t>
            </a:r>
            <a:r>
              <a:rPr lang="en-US" dirty="0" err="1"/>
              <a:t>ldsa</a:t>
            </a:r>
            <a:r>
              <a:rPr lang="en-US" dirty="0"/>
              <a:t> instead of </a:t>
            </a:r>
            <a:r>
              <a:rPr lang="en-US" dirty="0" err="1"/>
              <a:t>ldi</a:t>
            </a:r>
            <a:r>
              <a:rPr lang="en-US" dirty="0"/>
              <a:t> to load array start pointer in r0..3</a:t>
            </a:r>
          </a:p>
          <a:p>
            <a:r>
              <a:rPr lang="en-US" dirty="0"/>
              <a:t>BTW, do you know that C99 allows variable size arrays?</a:t>
            </a:r>
          </a:p>
          <a:p>
            <a:r>
              <a:rPr lang="en-US" dirty="0"/>
              <a:t>Or, you can push the array element by element, and thus initialize it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583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22674E-3595-D14A-B888-DD252066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array on stack and back (in reverse)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D91489-26D9-1D4A-A3E6-84DA4335A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26467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sz="2400" dirty="0" err="1"/>
              <a:t>ldi</a:t>
            </a:r>
            <a:r>
              <a:rPr lang="en" sz="2400" dirty="0"/>
              <a:t> r0, array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" sz="2400" dirty="0"/>
              <a:t>	</a:t>
            </a:r>
            <a:r>
              <a:rPr lang="en" sz="2400" dirty="0" err="1"/>
              <a:t>ldi</a:t>
            </a:r>
            <a:r>
              <a:rPr lang="en" sz="2400" dirty="0"/>
              <a:t> r1, </a:t>
            </a:r>
            <a:r>
              <a:rPr lang="en" sz="2400" dirty="0" err="1"/>
              <a:t>array.size</a:t>
            </a:r>
            <a:endParaRPr lang="en" sz="24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" sz="2400" dirty="0"/>
              <a:t>    	while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" sz="2400" dirty="0"/>
              <a:t>	 	</a:t>
            </a:r>
            <a:r>
              <a:rPr lang="en" sz="2400" dirty="0" err="1"/>
              <a:t>dec</a:t>
            </a:r>
            <a:r>
              <a:rPr lang="en" sz="2400" dirty="0"/>
              <a:t> r1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" sz="2400" dirty="0"/>
              <a:t>	stays </a:t>
            </a:r>
            <a:r>
              <a:rPr lang="en" sz="2400" dirty="0" err="1"/>
              <a:t>gt</a:t>
            </a:r>
            <a:endParaRPr lang="en" sz="24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" sz="2400" dirty="0"/>
              <a:t>		</a:t>
            </a:r>
            <a:r>
              <a:rPr lang="en" sz="2400" dirty="0" err="1"/>
              <a:t>ld</a:t>
            </a:r>
            <a:r>
              <a:rPr lang="en" sz="2400" dirty="0"/>
              <a:t> r0,r2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" sz="2400" dirty="0"/>
              <a:t>	    	push r2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" sz="2400" dirty="0"/>
              <a:t>        		</a:t>
            </a:r>
            <a:r>
              <a:rPr lang="en" sz="2400" dirty="0" err="1"/>
              <a:t>inc</a:t>
            </a:r>
            <a:r>
              <a:rPr lang="en" sz="2400" dirty="0"/>
              <a:t> r0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" sz="2400" dirty="0"/>
              <a:t>    	wend</a:t>
            </a:r>
            <a:endParaRPr lang="ru-RU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77E5FA-9730-1040-84CB-FAA3AF6D863F}"/>
              </a:ext>
            </a:extLst>
          </p:cNvPr>
          <p:cNvSpPr txBox="1"/>
          <p:nvPr/>
        </p:nvSpPr>
        <p:spPr>
          <a:xfrm>
            <a:off x="6366934" y="1825626"/>
            <a:ext cx="3329052" cy="2758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" sz="2400" dirty="0"/>
              <a:t>	</a:t>
            </a:r>
            <a:r>
              <a:rPr lang="en" sz="2400" dirty="0" err="1"/>
              <a:t>ldi</a:t>
            </a:r>
            <a:r>
              <a:rPr lang="en" sz="2400" dirty="0"/>
              <a:t> r0, array</a:t>
            </a:r>
          </a:p>
          <a:p>
            <a:pPr>
              <a:lnSpc>
                <a:spcPct val="80000"/>
              </a:lnSpc>
            </a:pPr>
            <a:r>
              <a:rPr lang="en" sz="2400" dirty="0"/>
              <a:t>	</a:t>
            </a:r>
            <a:r>
              <a:rPr lang="en" sz="2400" dirty="0" err="1"/>
              <a:t>ldi</a:t>
            </a:r>
            <a:r>
              <a:rPr lang="en" sz="2400" dirty="0"/>
              <a:t> r1, </a:t>
            </a:r>
            <a:r>
              <a:rPr lang="en" sz="2400" dirty="0" err="1"/>
              <a:t>array.size</a:t>
            </a:r>
            <a:endParaRPr lang="en" sz="2400" dirty="0"/>
          </a:p>
          <a:p>
            <a:pPr>
              <a:lnSpc>
                <a:spcPct val="80000"/>
              </a:lnSpc>
            </a:pPr>
            <a:r>
              <a:rPr lang="en" sz="2400" dirty="0"/>
              <a:t>	while</a:t>
            </a:r>
          </a:p>
          <a:p>
            <a:pPr>
              <a:lnSpc>
                <a:spcPct val="80000"/>
              </a:lnSpc>
            </a:pPr>
            <a:r>
              <a:rPr lang="en" sz="2400" dirty="0"/>
              <a:t>		</a:t>
            </a:r>
            <a:r>
              <a:rPr lang="en" sz="2400" dirty="0" err="1"/>
              <a:t>dec</a:t>
            </a:r>
            <a:r>
              <a:rPr lang="en" sz="2400" dirty="0"/>
              <a:t> r1</a:t>
            </a:r>
          </a:p>
          <a:p>
            <a:pPr>
              <a:lnSpc>
                <a:spcPct val="80000"/>
              </a:lnSpc>
            </a:pPr>
            <a:r>
              <a:rPr lang="en" sz="2400" dirty="0"/>
              <a:t>	stays </a:t>
            </a:r>
            <a:r>
              <a:rPr lang="en" sz="2400" dirty="0" err="1"/>
              <a:t>gt</a:t>
            </a:r>
            <a:endParaRPr lang="en" sz="2400" dirty="0"/>
          </a:p>
          <a:p>
            <a:pPr>
              <a:lnSpc>
                <a:spcPct val="80000"/>
              </a:lnSpc>
            </a:pPr>
            <a:r>
              <a:rPr lang="en" sz="2400" dirty="0"/>
              <a:t>		pop r2</a:t>
            </a:r>
          </a:p>
          <a:p>
            <a:pPr>
              <a:lnSpc>
                <a:spcPct val="80000"/>
              </a:lnSpc>
            </a:pPr>
            <a:r>
              <a:rPr lang="en" sz="2400" dirty="0"/>
              <a:t>		</a:t>
            </a:r>
            <a:r>
              <a:rPr lang="en" sz="2400" dirty="0" err="1"/>
              <a:t>st</a:t>
            </a:r>
            <a:r>
              <a:rPr lang="en" sz="2400" dirty="0"/>
              <a:t>  r0,r2</a:t>
            </a:r>
          </a:p>
          <a:p>
            <a:pPr>
              <a:lnSpc>
                <a:spcPct val="80000"/>
              </a:lnSpc>
            </a:pPr>
            <a:r>
              <a:rPr lang="en" sz="2400" dirty="0"/>
              <a:t>		</a:t>
            </a:r>
            <a:r>
              <a:rPr lang="en" sz="2400" dirty="0" err="1"/>
              <a:t>inc</a:t>
            </a:r>
            <a:r>
              <a:rPr lang="en" sz="2400" dirty="0"/>
              <a:t> r0</a:t>
            </a:r>
          </a:p>
          <a:p>
            <a:pPr>
              <a:lnSpc>
                <a:spcPct val="80000"/>
              </a:lnSpc>
            </a:pPr>
            <a:r>
              <a:rPr lang="en" sz="2400" dirty="0"/>
              <a:t>	wend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69690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68FCB-F99C-6F48-9B11-D29175617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5D158F-2292-6A45-9B52-D5BACBD57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 is a collection of fields</a:t>
            </a:r>
          </a:p>
          <a:p>
            <a:r>
              <a:rPr lang="en-US" dirty="0"/>
              <a:t>Fields are defined by offset from the beginning of the structure</a:t>
            </a:r>
          </a:p>
          <a:p>
            <a:r>
              <a:rPr lang="en-US" dirty="0"/>
              <a:t>It can be seen as an array with predefined indices 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0ACEC1F-4B58-2445-A8F1-431ADFB158CB}"/>
              </a:ext>
            </a:extLst>
          </p:cNvPr>
          <p:cNvSpPr/>
          <p:nvPr/>
        </p:nvSpPr>
        <p:spPr>
          <a:xfrm>
            <a:off x="1844193" y="3730171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field1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0156F8A-DE1A-874C-9865-20AB28B85B2F}"/>
              </a:ext>
            </a:extLst>
          </p:cNvPr>
          <p:cNvSpPr/>
          <p:nvPr/>
        </p:nvSpPr>
        <p:spPr>
          <a:xfrm>
            <a:off x="2917920" y="3730171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field2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AAAA502-7B61-2F40-86A8-F2BB9B604F85}"/>
              </a:ext>
            </a:extLst>
          </p:cNvPr>
          <p:cNvSpPr/>
          <p:nvPr/>
        </p:nvSpPr>
        <p:spPr>
          <a:xfrm>
            <a:off x="3991647" y="3730170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field3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0C98B8B-6B53-A141-B5C3-6362DE294FA6}"/>
              </a:ext>
            </a:extLst>
          </p:cNvPr>
          <p:cNvSpPr/>
          <p:nvPr/>
        </p:nvSpPr>
        <p:spPr>
          <a:xfrm>
            <a:off x="5082197" y="3730170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field4</a:t>
            </a:r>
            <a:endParaRPr lang="ru-RU" dirty="0"/>
          </a:p>
        </p:txBody>
      </p:sp>
      <p:sp>
        <p:nvSpPr>
          <p:cNvPr id="8" name="Выноска со стрелкой вверх 7">
            <a:extLst>
              <a:ext uri="{FF2B5EF4-FFF2-40B4-BE49-F238E27FC236}">
                <a16:creationId xmlns:a16="http://schemas.microsoft.com/office/drawing/2014/main" id="{8B5AA974-43B6-594C-9093-E2CF99C519A8}"/>
              </a:ext>
            </a:extLst>
          </p:cNvPr>
          <p:cNvSpPr/>
          <p:nvPr/>
        </p:nvSpPr>
        <p:spPr>
          <a:xfrm>
            <a:off x="1378582" y="4252685"/>
            <a:ext cx="914400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Struct start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064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EC547-4E39-F244-9344-916D25E69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Tplate</a:t>
            </a:r>
            <a:r>
              <a:rPr lang="en-US" dirty="0"/>
              <a:t> section can define structures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2F5ADC-285A-3F4F-AD7A-7F23B6B46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err="1"/>
              <a:t>tplate</a:t>
            </a:r>
            <a:r>
              <a:rPr lang="en-US" sz="2400" dirty="0"/>
              <a:t> struct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field1: ds 1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field2: ds 1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field3: ds 1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field4: ds 1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err="1"/>
              <a:t>asect</a:t>
            </a:r>
            <a:r>
              <a:rPr lang="en-US" sz="2400" dirty="0"/>
              <a:t> 0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struct: ds 4. # you can have </a:t>
            </a:r>
            <a:r>
              <a:rPr lang="en-US" sz="2400" dirty="0" err="1"/>
              <a:t>tplate</a:t>
            </a:r>
            <a:r>
              <a:rPr lang="en-US" sz="2400" dirty="0"/>
              <a:t> and label with same name!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main: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err="1">
                <a:solidFill>
                  <a:srgbClr val="FF0000"/>
                </a:solidFill>
              </a:rPr>
              <a:t>ldi</a:t>
            </a:r>
            <a:r>
              <a:rPr lang="en-US" sz="2400" dirty="0">
                <a:solidFill>
                  <a:srgbClr val="FF0000"/>
                </a:solidFill>
              </a:rPr>
              <a:t> r0, struct+struct.field3 # unfortunately, impossible in CdM-8!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err="1"/>
              <a:t>ldi</a:t>
            </a:r>
            <a:r>
              <a:rPr lang="en-US" sz="2400" dirty="0"/>
              <a:t> r0, struct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err="1"/>
              <a:t>ldi</a:t>
            </a:r>
            <a:r>
              <a:rPr lang="en-US" sz="2400" dirty="0"/>
              <a:t> r1, struct.field3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	add r0, r1  # address of field3 is calculated at runtime</a:t>
            </a:r>
          </a:p>
        </p:txBody>
      </p:sp>
    </p:spTree>
    <p:extLst>
      <p:ext uri="{BB962C8B-B14F-4D97-AF65-F5344CB8AC3E}">
        <p14:creationId xmlns:p14="http://schemas.microsoft.com/office/powerpoint/2010/main" val="1565485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E52288-A61B-DA44-9B83-1FECF5CEC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Linked lists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F01F31-E38F-DE4E-82DD-2676E0028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But you can interpret some fields as addresses</a:t>
            </a:r>
          </a:p>
          <a:p>
            <a:r>
              <a:rPr lang="en-US" dirty="0"/>
              <a:t>Below is valid CdM-8 data section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600" dirty="0"/>
              <a:t>	</a:t>
            </a:r>
            <a:r>
              <a:rPr lang="en" sz="2600" dirty="0" err="1"/>
              <a:t>asect</a:t>
            </a:r>
            <a:r>
              <a:rPr lang="en" sz="2600" dirty="0"/>
              <a:t> 0x0D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600" dirty="0"/>
              <a:t>item1: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600" dirty="0"/>
              <a:t>	dc item2, 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600" dirty="0"/>
              <a:t>item2: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600" dirty="0"/>
              <a:t>	dc item3, 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600" dirty="0"/>
              <a:t>item3: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600" dirty="0"/>
              <a:t>	dc item4, -3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600" dirty="0"/>
              <a:t>item4: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600" dirty="0"/>
              <a:t>	dc 0x00, 8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80EEEFE-EF10-CE4F-AD2D-C230F0CA0996}"/>
              </a:ext>
            </a:extLst>
          </p:cNvPr>
          <p:cNvSpPr/>
          <p:nvPr/>
        </p:nvSpPr>
        <p:spPr>
          <a:xfrm>
            <a:off x="5146193" y="2968171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item2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BE5502-12B3-D14C-BB81-730127F82218}"/>
              </a:ext>
            </a:extLst>
          </p:cNvPr>
          <p:cNvSpPr/>
          <p:nvPr/>
        </p:nvSpPr>
        <p:spPr>
          <a:xfrm>
            <a:off x="6219920" y="2968171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3396621-B055-4D46-B846-6389246E779F}"/>
              </a:ext>
            </a:extLst>
          </p:cNvPr>
          <p:cNvSpPr/>
          <p:nvPr/>
        </p:nvSpPr>
        <p:spPr>
          <a:xfrm>
            <a:off x="6905858" y="3882570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item3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D7A2E2F-A218-E342-878F-6150CD47070A}"/>
              </a:ext>
            </a:extLst>
          </p:cNvPr>
          <p:cNvSpPr/>
          <p:nvPr/>
        </p:nvSpPr>
        <p:spPr>
          <a:xfrm>
            <a:off x="7962762" y="3882570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ru-RU" dirty="0"/>
          </a:p>
        </p:txBody>
      </p:sp>
      <p:sp>
        <p:nvSpPr>
          <p:cNvPr id="8" name="Выноска со стрелкой вверх 7">
            <a:extLst>
              <a:ext uri="{FF2B5EF4-FFF2-40B4-BE49-F238E27FC236}">
                <a16:creationId xmlns:a16="http://schemas.microsoft.com/office/drawing/2014/main" id="{F1E5E79D-C13A-244F-9816-924F7E99EEA8}"/>
              </a:ext>
            </a:extLst>
          </p:cNvPr>
          <p:cNvSpPr/>
          <p:nvPr/>
        </p:nvSpPr>
        <p:spPr>
          <a:xfrm>
            <a:off x="4680582" y="3490685"/>
            <a:ext cx="914400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Item1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E0FDE50-2B86-0540-8C4F-51A6D5214782}"/>
              </a:ext>
            </a:extLst>
          </p:cNvPr>
          <p:cNvSpPr/>
          <p:nvPr/>
        </p:nvSpPr>
        <p:spPr>
          <a:xfrm>
            <a:off x="7449195" y="4768508"/>
            <a:ext cx="1027133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item4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DEFC35C-AAAE-5D4A-A6B4-994EFFD6A341}"/>
              </a:ext>
            </a:extLst>
          </p:cNvPr>
          <p:cNvSpPr/>
          <p:nvPr/>
        </p:nvSpPr>
        <p:spPr>
          <a:xfrm>
            <a:off x="8506099" y="4768508"/>
            <a:ext cx="1027133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-3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645E673-9B39-5A48-8B8E-B606916C2C48}"/>
              </a:ext>
            </a:extLst>
          </p:cNvPr>
          <p:cNvSpPr/>
          <p:nvPr/>
        </p:nvSpPr>
        <p:spPr>
          <a:xfrm>
            <a:off x="8068457" y="5645054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FF1DB01-CD8C-4445-8565-5FFA8D5C74CD}"/>
              </a:ext>
            </a:extLst>
          </p:cNvPr>
          <p:cNvSpPr/>
          <p:nvPr/>
        </p:nvSpPr>
        <p:spPr>
          <a:xfrm>
            <a:off x="9125361" y="5645054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ru-RU" dirty="0"/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44652605-2180-7D46-8A00-11D0C630B505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6028267" y="3519147"/>
            <a:ext cx="877591" cy="624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7041F30A-A4E8-9F4A-9BBE-8D42CE2F7B7A}"/>
              </a:ext>
            </a:extLst>
          </p:cNvPr>
          <p:cNvCxnSpPr/>
          <p:nvPr/>
        </p:nvCxnSpPr>
        <p:spPr>
          <a:xfrm>
            <a:off x="7449195" y="4405085"/>
            <a:ext cx="0" cy="363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9AE4B526-A2A7-A148-82C7-9DAA72F7C8D1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7962762" y="5291023"/>
            <a:ext cx="105695" cy="354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46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B37238-30F2-0240-80A1-7D5482592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in CdM-8 assembly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D4BC2B-264B-D041-94F6-5B53312EF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Pointers</a:t>
            </a:r>
          </a:p>
          <a:p>
            <a:pPr lvl="1"/>
            <a:r>
              <a:rPr lang="en-US" dirty="0"/>
              <a:t>No such type</a:t>
            </a:r>
          </a:p>
          <a:p>
            <a:pPr lvl="1"/>
            <a:r>
              <a:rPr lang="en-US" dirty="0"/>
              <a:t>You can use any 8-bit numeric value as memory address</a:t>
            </a:r>
          </a:p>
          <a:p>
            <a:r>
              <a:rPr lang="en-US" dirty="0"/>
              <a:t>Arrays</a:t>
            </a:r>
          </a:p>
          <a:p>
            <a:pPr lvl="1"/>
            <a:r>
              <a:rPr lang="en-US" dirty="0"/>
              <a:t>No such structure in the language</a:t>
            </a:r>
          </a:p>
          <a:p>
            <a:pPr lvl="1"/>
            <a:r>
              <a:rPr lang="en-US" dirty="0"/>
              <a:t>But some supporting constructs, like ds directive</a:t>
            </a:r>
          </a:p>
          <a:p>
            <a:pPr lvl="1"/>
            <a:r>
              <a:rPr lang="en-US" dirty="0"/>
              <a:t>You can use addresses (pointers) and address arithmetic to work with arrays</a:t>
            </a:r>
          </a:p>
          <a:p>
            <a:r>
              <a:rPr lang="en-US" dirty="0"/>
              <a:t>Strings</a:t>
            </a:r>
          </a:p>
          <a:p>
            <a:pPr lvl="1"/>
            <a:r>
              <a:rPr lang="en-US" dirty="0"/>
              <a:t>Support for string literals in dc directive</a:t>
            </a:r>
          </a:p>
          <a:p>
            <a:pPr lvl="1"/>
            <a:r>
              <a:rPr lang="en-US" dirty="0"/>
              <a:t>No other support</a:t>
            </a:r>
          </a:p>
          <a:p>
            <a:pPr lvl="1"/>
            <a:r>
              <a:rPr lang="en-US" dirty="0"/>
              <a:t>You can operate strings like arrays of characters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51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A68FFC-3274-4F4B-9F12-B443FB90B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data structures in CdM-8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DF204F-67C2-B641-A454-EB50B2EF1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Structures</a:t>
            </a:r>
          </a:p>
          <a:p>
            <a:pPr lvl="1"/>
            <a:r>
              <a:rPr lang="en-US" dirty="0"/>
              <a:t>You can use </a:t>
            </a:r>
            <a:r>
              <a:rPr lang="en-US" dirty="0" err="1"/>
              <a:t>tplate</a:t>
            </a:r>
            <a:r>
              <a:rPr lang="en-US" dirty="0"/>
              <a:t> section to describe a structure layout</a:t>
            </a:r>
          </a:p>
          <a:p>
            <a:r>
              <a:rPr lang="en-US" dirty="0"/>
              <a:t>Arrays of structures</a:t>
            </a:r>
          </a:p>
          <a:p>
            <a:pPr lvl="1"/>
            <a:r>
              <a:rPr lang="en-US" dirty="0" err="1"/>
              <a:t>Tplate</a:t>
            </a:r>
            <a:r>
              <a:rPr lang="en-US" dirty="0"/>
              <a:t> section have _ symbol which designates size of the structure</a:t>
            </a:r>
            <a:br>
              <a:rPr lang="en-US" dirty="0"/>
            </a:br>
            <a:r>
              <a:rPr lang="en-US" dirty="0"/>
              <a:t>roughly equivalent to C </a:t>
            </a:r>
            <a:r>
              <a:rPr lang="en-US" dirty="0" err="1"/>
              <a:t>sizeof</a:t>
            </a:r>
            <a:r>
              <a:rPr lang="en-US" dirty="0"/>
              <a:t> operator</a:t>
            </a:r>
          </a:p>
          <a:p>
            <a:pPr lvl="1"/>
            <a:r>
              <a:rPr lang="en-US" dirty="0"/>
              <a:t>You must implement C-style pointer arithmetic manually </a:t>
            </a:r>
            <a:br>
              <a:rPr lang="en-US" dirty="0"/>
            </a:br>
            <a:r>
              <a:rPr lang="en-US" dirty="0"/>
              <a:t>but it is hard because you do not have multiplication</a:t>
            </a:r>
          </a:p>
          <a:p>
            <a:pPr lvl="1"/>
            <a:r>
              <a:rPr lang="en-US" dirty="0"/>
              <a:t>May be, it is good idea to pad structures to power of 2</a:t>
            </a:r>
            <a:br>
              <a:rPr lang="en-US" dirty="0"/>
            </a:br>
            <a:r>
              <a:rPr lang="en-US" dirty="0"/>
              <a:t>But in CdM-8 you must save memory</a:t>
            </a:r>
          </a:p>
          <a:p>
            <a:r>
              <a:rPr lang="en-US" dirty="0"/>
              <a:t>Linked lists and other linked structures (trees, graphs)</a:t>
            </a:r>
          </a:p>
          <a:p>
            <a:pPr lvl="1"/>
            <a:r>
              <a:rPr lang="en-US" dirty="0"/>
              <a:t>No </a:t>
            </a:r>
            <a:r>
              <a:rPr lang="en-US" dirty="0" err="1"/>
              <a:t>builtin</a:t>
            </a:r>
            <a:r>
              <a:rPr lang="en-US" dirty="0"/>
              <a:t> support</a:t>
            </a:r>
          </a:p>
          <a:p>
            <a:pPr lvl="1"/>
            <a:r>
              <a:rPr lang="en-US" dirty="0"/>
              <a:t>Note that C also has no </a:t>
            </a:r>
            <a:r>
              <a:rPr lang="en-US" dirty="0" err="1"/>
              <a:t>builtin</a:t>
            </a:r>
            <a:r>
              <a:rPr lang="en-US" dirty="0"/>
              <a:t> linked lists</a:t>
            </a:r>
            <a:br>
              <a:rPr lang="en-US" dirty="0"/>
            </a:br>
            <a:r>
              <a:rPr lang="en-US" dirty="0"/>
              <a:t>it </a:t>
            </a:r>
            <a:r>
              <a:rPr lang="en-US" dirty="0" err="1"/>
              <a:t>justs</a:t>
            </a:r>
            <a:r>
              <a:rPr lang="en-US" dirty="0"/>
              <a:t> offer facilities to implement them manually (structures and pointers</a:t>
            </a:r>
          </a:p>
        </p:txBody>
      </p:sp>
    </p:spTree>
    <p:extLst>
      <p:ext uri="{BB962C8B-B14F-4D97-AF65-F5344CB8AC3E}">
        <p14:creationId xmlns:p14="http://schemas.microsoft.com/office/powerpoint/2010/main" val="66259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65735-1E33-944E-981A-9ED1F8B51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65DB11-E560-5649-8FB4-73A75EA2D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Sequence of elements of same size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 be allocated by ds (Define Space) directive</a:t>
            </a:r>
          </a:p>
          <a:p>
            <a:r>
              <a:rPr lang="en-US" dirty="0"/>
              <a:t>Or by dc directive with many operands (“initialized array”)</a:t>
            </a:r>
          </a:p>
          <a:p>
            <a:pPr marL="457200" lvl="1" indent="0">
              <a:buNone/>
            </a:pPr>
            <a:r>
              <a:rPr lang="en-US" dirty="0"/>
              <a:t>array: dc 1,2,3,4</a:t>
            </a:r>
          </a:p>
          <a:p>
            <a:pPr marL="457200" lvl="1" indent="0">
              <a:buNone/>
            </a:pPr>
            <a:r>
              <a:rPr lang="en-US" dirty="0"/>
              <a:t>array2: dc “Hello world” 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FB01652-59C3-B64A-B32C-F2A9429F7E9B}"/>
              </a:ext>
            </a:extLst>
          </p:cNvPr>
          <p:cNvSpPr/>
          <p:nvPr/>
        </p:nvSpPr>
        <p:spPr>
          <a:xfrm>
            <a:off x="1911927" y="2612571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C6FA0A6-71AA-7F4B-88FF-A28C8010A058}"/>
              </a:ext>
            </a:extLst>
          </p:cNvPr>
          <p:cNvSpPr/>
          <p:nvPr/>
        </p:nvSpPr>
        <p:spPr>
          <a:xfrm>
            <a:off x="2985654" y="2612571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005D3D4-8397-6241-95ED-5B2FC32CDD72}"/>
              </a:ext>
            </a:extLst>
          </p:cNvPr>
          <p:cNvSpPr/>
          <p:nvPr/>
        </p:nvSpPr>
        <p:spPr>
          <a:xfrm>
            <a:off x="4059381" y="2612570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CF152D-C078-1C47-9465-83FADC92BC2D}"/>
              </a:ext>
            </a:extLst>
          </p:cNvPr>
          <p:cNvSpPr/>
          <p:nvPr/>
        </p:nvSpPr>
        <p:spPr>
          <a:xfrm>
            <a:off x="5149931" y="2612570"/>
            <a:ext cx="1056904" cy="522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8" name="Выноска со стрелкой вверх 7">
            <a:extLst>
              <a:ext uri="{FF2B5EF4-FFF2-40B4-BE49-F238E27FC236}">
                <a16:creationId xmlns:a16="http://schemas.microsoft.com/office/drawing/2014/main" id="{56C6499F-2135-C040-A3D3-574720929A19}"/>
              </a:ext>
            </a:extLst>
          </p:cNvPr>
          <p:cNvSpPr/>
          <p:nvPr/>
        </p:nvSpPr>
        <p:spPr>
          <a:xfrm>
            <a:off x="1446316" y="3135085"/>
            <a:ext cx="914400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Array start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436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30A99-CCD7-F240-AA38-7F4B028D9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Byte array (array of 8-bit </a:t>
            </a:r>
            <a:r>
              <a:rPr lang="en-US" dirty="0" err="1"/>
              <a:t>ints</a:t>
            </a:r>
            <a:r>
              <a:rPr lang="en-US" dirty="0"/>
              <a:t> or chars)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80055B-FB0D-1B4E-8618-74997D141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Indexing with arbitrary index</a:t>
            </a:r>
          </a:p>
          <a:p>
            <a:pPr marL="457200" lvl="1" indent="0">
              <a:buNone/>
            </a:pPr>
            <a:r>
              <a:rPr lang="en-US" dirty="0" err="1"/>
              <a:t>ldi</a:t>
            </a:r>
            <a:r>
              <a:rPr lang="en-US" dirty="0"/>
              <a:t> r0, array</a:t>
            </a:r>
          </a:p>
          <a:p>
            <a:pPr marL="457200" lvl="1" indent="0">
              <a:buNone/>
            </a:pPr>
            <a:r>
              <a:rPr lang="en-US" dirty="0" err="1"/>
              <a:t>ldi</a:t>
            </a:r>
            <a:r>
              <a:rPr lang="en-US" dirty="0"/>
              <a:t> r1, index</a:t>
            </a:r>
          </a:p>
          <a:p>
            <a:pPr marL="457200" lvl="1" indent="0">
              <a:buNone/>
            </a:pPr>
            <a:r>
              <a:rPr lang="en-US" dirty="0"/>
              <a:t>add r0,r1  # r1 contains address of array[index]</a:t>
            </a:r>
          </a:p>
          <a:p>
            <a:pPr marL="457200" lvl="1" indent="0">
              <a:buNone/>
            </a:pPr>
            <a:r>
              <a:rPr lang="en-US" dirty="0" err="1"/>
              <a:t>ld</a:t>
            </a:r>
            <a:r>
              <a:rPr lang="en-US" dirty="0"/>
              <a:t> r1,r1.    # r1 contains value of array[index]</a:t>
            </a:r>
          </a:p>
          <a:p>
            <a:r>
              <a:rPr lang="en-US" dirty="0"/>
              <a:t>Scanning all elements</a:t>
            </a:r>
          </a:p>
          <a:p>
            <a:pPr marL="457200" lvl="1" indent="0">
              <a:buNone/>
            </a:pPr>
            <a:r>
              <a:rPr lang="en-US" dirty="0" err="1"/>
              <a:t>ldi</a:t>
            </a:r>
            <a:r>
              <a:rPr lang="en-US" dirty="0"/>
              <a:t> r0, array</a:t>
            </a:r>
          </a:p>
          <a:p>
            <a:pPr marL="457200" lvl="1" indent="0">
              <a:buNone/>
            </a:pPr>
            <a:r>
              <a:rPr lang="en-US" dirty="0" err="1"/>
              <a:t>ldi</a:t>
            </a:r>
            <a:r>
              <a:rPr lang="en-US" dirty="0"/>
              <a:t> r1, array.size+1</a:t>
            </a:r>
          </a:p>
          <a:p>
            <a:pPr marL="457200" lvl="1" indent="0">
              <a:buNone/>
            </a:pPr>
            <a:r>
              <a:rPr lang="en-US" dirty="0"/>
              <a:t>while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dec</a:t>
            </a:r>
            <a:r>
              <a:rPr lang="en-US" dirty="0"/>
              <a:t> r1</a:t>
            </a:r>
          </a:p>
          <a:p>
            <a:pPr marL="457200" lvl="1" indent="0">
              <a:buNone/>
            </a:pPr>
            <a:r>
              <a:rPr lang="en-US" dirty="0"/>
              <a:t>stays </a:t>
            </a:r>
            <a:r>
              <a:rPr lang="en-US" dirty="0" err="1"/>
              <a:t>gt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 …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inc</a:t>
            </a:r>
            <a:r>
              <a:rPr lang="en-US" dirty="0"/>
              <a:t> r0</a:t>
            </a:r>
          </a:p>
          <a:p>
            <a:pPr marL="457200" lvl="1" indent="0">
              <a:buNone/>
            </a:pPr>
            <a:r>
              <a:rPr lang="en-US" dirty="0"/>
              <a:t>wend</a:t>
            </a:r>
          </a:p>
          <a:p>
            <a:pPr marL="457200" lvl="1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28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ECA43-8192-B842-828D-92322D71F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determine array size?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434078-9139-6648-9B5F-2210651F4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most assemblers, you can assign arithmetic expressions to symbols</a:t>
            </a:r>
          </a:p>
          <a:p>
            <a:r>
              <a:rPr lang="en-US" dirty="0"/>
              <a:t>Like:</a:t>
            </a:r>
          </a:p>
          <a:p>
            <a:pPr marL="457200" lvl="1" indent="0">
              <a:buNone/>
            </a:pPr>
            <a:r>
              <a:rPr lang="en-US" dirty="0"/>
              <a:t>array: dc 0,1,2,3,4</a:t>
            </a:r>
          </a:p>
          <a:p>
            <a:pPr marL="457200" lvl="1" indent="0">
              <a:buNone/>
            </a:pPr>
            <a:r>
              <a:rPr lang="en-US" dirty="0"/>
              <a:t>.set </a:t>
            </a:r>
            <a:r>
              <a:rPr lang="en-US" dirty="0" err="1"/>
              <a:t>array_size</a:t>
            </a:r>
            <a:r>
              <a:rPr lang="en-US" dirty="0"/>
              <a:t>=.-array # . (dot characters) means current position</a:t>
            </a:r>
          </a:p>
          <a:p>
            <a:r>
              <a:rPr lang="en-US" dirty="0"/>
              <a:t>In CdM-8, no equivalent of .set directive, no . pseudo-symbol</a:t>
            </a:r>
          </a:p>
          <a:p>
            <a:r>
              <a:rPr lang="en-US" dirty="0"/>
              <a:t>And limitations on symbol arithmetic</a:t>
            </a:r>
          </a:p>
          <a:p>
            <a:r>
              <a:rPr lang="en-US" dirty="0"/>
              <a:t>I plan a feature request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43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A2AF9-0A20-804A-837F-0B8AF7F4D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tplate</a:t>
            </a:r>
            <a:r>
              <a:rPr lang="en-US" dirty="0"/>
              <a:t> section to define constants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C6CFC2-69EC-854D-B760-5275F78DA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28067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" dirty="0" err="1"/>
              <a:t>tplate</a:t>
            </a:r>
            <a:r>
              <a:rPr lang="en" dirty="0"/>
              <a:t> array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   dc 0,2,5,3,4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   ds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size: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asect</a:t>
            </a:r>
            <a:r>
              <a:rPr lang="en" dirty="0"/>
              <a:t>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br</a:t>
            </a:r>
            <a:r>
              <a:rPr lang="en" dirty="0"/>
              <a:t> main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array: dc 0,2,5,3,4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main: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ldi</a:t>
            </a:r>
            <a:r>
              <a:rPr lang="en" dirty="0"/>
              <a:t> r1, </a:t>
            </a:r>
            <a:r>
              <a:rPr lang="en" dirty="0" err="1"/>
              <a:t>array.size</a:t>
            </a:r>
            <a:endParaRPr lang="e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ECF137-749C-D744-9E11-B20B46426384}"/>
              </a:ext>
            </a:extLst>
          </p:cNvPr>
          <p:cNvSpPr txBox="1"/>
          <p:nvPr/>
        </p:nvSpPr>
        <p:spPr>
          <a:xfrm>
            <a:off x="5384800" y="1825625"/>
            <a:ext cx="5604933" cy="4611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" sz="2800" dirty="0"/>
              <a:t>Ugly, because you need to duplicate dc statement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" sz="2800" dirty="0"/>
              <a:t>You can use macros to avoid this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" sz="2800" dirty="0"/>
              <a:t>We will discuss macros later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" sz="2800" dirty="0"/>
              <a:t>Why all this?</a:t>
            </a:r>
          </a:p>
          <a:p>
            <a:pPr marL="7429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" sz="2800" dirty="0"/>
              <a:t>Because </a:t>
            </a:r>
            <a:r>
              <a:rPr lang="en" sz="2800" dirty="0" err="1"/>
              <a:t>tplate</a:t>
            </a:r>
            <a:r>
              <a:rPr lang="en" sz="2800" dirty="0"/>
              <a:t> directive produces no code</a:t>
            </a:r>
          </a:p>
          <a:p>
            <a:pPr marL="7429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" sz="2800" dirty="0"/>
              <a:t>And its labels are calculated in compile time, not in runtime</a:t>
            </a:r>
          </a:p>
        </p:txBody>
      </p:sp>
    </p:spTree>
    <p:extLst>
      <p:ext uri="{BB962C8B-B14F-4D97-AF65-F5344CB8AC3E}">
        <p14:creationId xmlns:p14="http://schemas.microsoft.com/office/powerpoint/2010/main" val="3349135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D854D-3287-3C4F-B638-52926BF95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the array scanning routine (body)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DF7BF0-EF87-4A43-9514-E872E1384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" dirty="0"/>
              <a:t>main: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ldi</a:t>
            </a:r>
            <a:r>
              <a:rPr lang="en" dirty="0"/>
              <a:t> r0,array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ld</a:t>
            </a:r>
            <a:r>
              <a:rPr lang="en" dirty="0"/>
              <a:t> r0,r3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dirty="0" err="1"/>
              <a:t>ldi</a:t>
            </a:r>
            <a:r>
              <a:rPr lang="en" dirty="0"/>
              <a:t> r1, </a:t>
            </a:r>
            <a:r>
              <a:rPr lang="en" dirty="0" err="1"/>
              <a:t>array.size</a:t>
            </a:r>
            <a:endParaRPr lang="en" dirty="0"/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while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	</a:t>
            </a:r>
            <a:r>
              <a:rPr lang="en" dirty="0" err="1"/>
              <a:t>dec</a:t>
            </a:r>
            <a:r>
              <a:rPr lang="en" dirty="0"/>
              <a:t> r1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stays </a:t>
            </a:r>
            <a:r>
              <a:rPr lang="en" dirty="0" err="1"/>
              <a:t>gt</a:t>
            </a:r>
            <a:endParaRPr lang="en" dirty="0"/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	</a:t>
            </a:r>
            <a:r>
              <a:rPr lang="en" dirty="0" err="1"/>
              <a:t>ld</a:t>
            </a:r>
            <a:r>
              <a:rPr lang="en" dirty="0"/>
              <a:t> r0,r2  # value of current element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    	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       		</a:t>
            </a:r>
            <a:r>
              <a:rPr lang="en" dirty="0" err="1"/>
              <a:t>cmp</a:t>
            </a:r>
            <a:r>
              <a:rPr lang="en" dirty="0"/>
              <a:t> r2,r3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    	is </a:t>
            </a:r>
            <a:r>
              <a:rPr lang="en" dirty="0" err="1"/>
              <a:t>gt</a:t>
            </a:r>
            <a:endParaRPr lang="en" dirty="0"/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	       		move r2,r3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        		fi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        		</a:t>
            </a:r>
            <a:r>
              <a:rPr lang="en" dirty="0" err="1"/>
              <a:t>inc</a:t>
            </a:r>
            <a:r>
              <a:rPr lang="en" dirty="0"/>
              <a:t> r0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    	wend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/>
              <a:t>    	halt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304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0FC5F7-7211-EA49-90F1-6ED8E7484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0BA9B6-7632-6343-883F-EE2CEA7A1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possible implementations:</a:t>
            </a:r>
          </a:p>
          <a:p>
            <a:r>
              <a:rPr lang="en-US" dirty="0"/>
              <a:t>Array of arrays </a:t>
            </a:r>
          </a:p>
          <a:p>
            <a:pPr lvl="1"/>
            <a:r>
              <a:rPr lang="en-US" dirty="0"/>
              <a:t>Indexing of [i1][i2] calculated as i1*row_size+i2</a:t>
            </a:r>
          </a:p>
          <a:p>
            <a:pPr lvl="1"/>
            <a:r>
              <a:rPr lang="en-US" dirty="0"/>
              <a:t>Not convenient on CdM-8 because you have no multiplication </a:t>
            </a:r>
          </a:p>
          <a:p>
            <a:pPr lvl="1"/>
            <a:r>
              <a:rPr lang="en-US" dirty="0"/>
              <a:t>Impossible if rows have different size (why not?)</a:t>
            </a:r>
          </a:p>
          <a:p>
            <a:r>
              <a:rPr lang="en-US" dirty="0"/>
              <a:t>Array of pointers (takes extra memory)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row1: ds 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row2: ds 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row3: ds 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array: dc row1, row2, row3 # Yes you can use labels as values in dc!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4914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532</Words>
  <Application>Microsoft Macintosh PowerPoint</Application>
  <PresentationFormat>Широкоэкранный</PresentationFormat>
  <Paragraphs>178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Lecture 8  Data structures</vt:lpstr>
      <vt:lpstr>Data structures in CdM-8 assembly</vt:lpstr>
      <vt:lpstr>More on data structures in CdM-8</vt:lpstr>
      <vt:lpstr>Arrays</vt:lpstr>
      <vt:lpstr>Byte array (array of 8-bit ints or chars)</vt:lpstr>
      <vt:lpstr>How to determine array size?</vt:lpstr>
      <vt:lpstr>Using tplate section to define constants</vt:lpstr>
      <vt:lpstr>So, the array scanning routine (body)</vt:lpstr>
      <vt:lpstr>Two-dimensional arrays</vt:lpstr>
      <vt:lpstr>Arrays on stack</vt:lpstr>
      <vt:lpstr>Copy array on stack and back (in reverse)</vt:lpstr>
      <vt:lpstr>Structures</vt:lpstr>
      <vt:lpstr>Tplate section can define structures</vt:lpstr>
      <vt:lpstr>Linked lists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  Data structures</dc:title>
  <dc:creator>Dmitry Irtegov</dc:creator>
  <cp:lastModifiedBy>Dmitry Irtegov</cp:lastModifiedBy>
  <cp:revision>12</cp:revision>
  <dcterms:created xsi:type="dcterms:W3CDTF">2018-10-09T16:01:27Z</dcterms:created>
  <dcterms:modified xsi:type="dcterms:W3CDTF">2018-10-09T18:41:24Z</dcterms:modified>
</cp:coreProperties>
</file>